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0"/>
  </p:notesMasterIdLst>
  <p:sldIdLst>
    <p:sldId id="256" r:id="rId6"/>
    <p:sldId id="257" r:id="rId7"/>
    <p:sldId id="258" r:id="rId8"/>
    <p:sldId id="259" r:id="rId9"/>
  </p:sldIdLst>
  <p:sldSz cx="18288000" cy="10287000"/>
  <p:notesSz cx="6858000" cy="9144000"/>
  <p:embeddedFontLst>
    <p:embeddedFont>
      <p:font typeface="Dela Gothic One" charset="1" panose="00000500000000000000"/>
      <p:regular r:id="rId13"/>
    </p:embeddedFont>
    <p:embeddedFont>
      <p:font typeface="DM Sans" charset="1" panose="00000000000000000000"/>
      <p:regular r:id="rId14"/>
    </p:embeddedFont>
    <p:embeddedFont>
      <p:font typeface="DM Sans Bold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notesMasters/notesMaster1.xml" Type="http://schemas.openxmlformats.org/officeDocument/2006/relationships/notesMaster"/><Relationship Id="rId11" Target="theme/theme2.xml" Type="http://schemas.openxmlformats.org/officeDocument/2006/relationships/theme"/><Relationship Id="rId12" Target="notesSlides/notesSlide1.xml" Type="http://schemas.openxmlformats.org/officeDocument/2006/relationships/notes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notesSlides/notesSlide2.xml" Type="http://schemas.openxmlformats.org/officeDocument/2006/relationships/notesSlide"/><Relationship Id="rId17" Target="notesSlides/notesSlide3.xml" Type="http://schemas.openxmlformats.org/officeDocument/2006/relationships/notesSlide"/><Relationship Id="rId18" Target="notesSlides/notesSlide4.xml" Type="http://schemas.openxmlformats.org/officeDocument/2006/relationships/notes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00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47886" y="1922115"/>
            <a:ext cx="16392228" cy="181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Verifiable, Tamper-Proof Academic Records for Uganda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7886" y="4197846"/>
            <a:ext cx="16392228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Team members: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7886" y="4935885"/>
            <a:ext cx="16392228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SSEKIZIYIVU PAUL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7886" y="5463927"/>
            <a:ext cx="16392228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KYOTOYINZE ABDUL MAJIID SHABAN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7886" y="5991969"/>
            <a:ext cx="16392228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BALAMAGA EXPERITO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7886" y="6520011"/>
            <a:ext cx="16392228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MUDEBO SAMUSI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7886" y="7048054"/>
            <a:ext cx="16392228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NABASIRYE SEANICE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43124" y="7877770"/>
            <a:ext cx="442764" cy="442764"/>
            <a:chOff x="0" y="0"/>
            <a:chExt cx="590352" cy="59035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577596" cy="577596"/>
            </a:xfrm>
            <a:custGeom>
              <a:avLst/>
              <a:gdLst/>
              <a:ahLst/>
              <a:cxnLst/>
              <a:rect r="r" b="b" t="t" l="l"/>
              <a:pathLst>
                <a:path h="577596" w="577596">
                  <a:moveTo>
                    <a:pt x="0" y="288798"/>
                  </a:moveTo>
                  <a:cubicBezTo>
                    <a:pt x="0" y="129286"/>
                    <a:pt x="129286" y="0"/>
                    <a:pt x="288798" y="0"/>
                  </a:cubicBezTo>
                  <a:cubicBezTo>
                    <a:pt x="448310" y="0"/>
                    <a:pt x="577596" y="129286"/>
                    <a:pt x="577596" y="288798"/>
                  </a:cubicBezTo>
                  <a:cubicBezTo>
                    <a:pt x="577596" y="448310"/>
                    <a:pt x="448310" y="577596"/>
                    <a:pt x="288798" y="577596"/>
                  </a:cubicBezTo>
                  <a:cubicBezTo>
                    <a:pt x="129286" y="577596"/>
                    <a:pt x="0" y="448310"/>
                    <a:pt x="0" y="288798"/>
                  </a:cubicBezTo>
                  <a:close/>
                </a:path>
              </a:pathLst>
            </a:custGeom>
            <a:solidFill>
              <a:srgbClr val="6AF11A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90296" cy="590296"/>
            </a:xfrm>
            <a:custGeom>
              <a:avLst/>
              <a:gdLst/>
              <a:ahLst/>
              <a:cxnLst/>
              <a:rect r="r" b="b" t="t" l="l"/>
              <a:pathLst>
                <a:path h="590296" w="590296">
                  <a:moveTo>
                    <a:pt x="0" y="295148"/>
                  </a:moveTo>
                  <a:cubicBezTo>
                    <a:pt x="0" y="132207"/>
                    <a:pt x="132207" y="0"/>
                    <a:pt x="295148" y="0"/>
                  </a:cubicBezTo>
                  <a:cubicBezTo>
                    <a:pt x="297053" y="0"/>
                    <a:pt x="298958" y="889"/>
                    <a:pt x="300101" y="2413"/>
                  </a:cubicBezTo>
                  <a:lnTo>
                    <a:pt x="295148" y="6350"/>
                  </a:lnTo>
                  <a:lnTo>
                    <a:pt x="295148" y="0"/>
                  </a:lnTo>
                  <a:lnTo>
                    <a:pt x="295148" y="6350"/>
                  </a:lnTo>
                  <a:lnTo>
                    <a:pt x="295148" y="0"/>
                  </a:lnTo>
                  <a:cubicBezTo>
                    <a:pt x="458216" y="0"/>
                    <a:pt x="590296" y="132207"/>
                    <a:pt x="590296" y="295148"/>
                  </a:cubicBezTo>
                  <a:cubicBezTo>
                    <a:pt x="590296" y="297561"/>
                    <a:pt x="588899" y="299720"/>
                    <a:pt x="586740" y="300863"/>
                  </a:cubicBezTo>
                  <a:lnTo>
                    <a:pt x="583946" y="295148"/>
                  </a:lnTo>
                  <a:lnTo>
                    <a:pt x="590296" y="295148"/>
                  </a:lnTo>
                  <a:cubicBezTo>
                    <a:pt x="590296" y="458216"/>
                    <a:pt x="458089" y="590296"/>
                    <a:pt x="295148" y="590296"/>
                  </a:cubicBezTo>
                  <a:lnTo>
                    <a:pt x="295148" y="583946"/>
                  </a:lnTo>
                  <a:lnTo>
                    <a:pt x="295148" y="577596"/>
                  </a:lnTo>
                  <a:lnTo>
                    <a:pt x="295148" y="583946"/>
                  </a:lnTo>
                  <a:lnTo>
                    <a:pt x="295148" y="590296"/>
                  </a:lnTo>
                  <a:cubicBezTo>
                    <a:pt x="132207" y="590296"/>
                    <a:pt x="0" y="458216"/>
                    <a:pt x="0" y="295148"/>
                  </a:cubicBezTo>
                  <a:lnTo>
                    <a:pt x="6350" y="295148"/>
                  </a:lnTo>
                  <a:lnTo>
                    <a:pt x="0" y="295148"/>
                  </a:lnTo>
                  <a:moveTo>
                    <a:pt x="12700" y="295148"/>
                  </a:moveTo>
                  <a:lnTo>
                    <a:pt x="6350" y="295148"/>
                  </a:lnTo>
                  <a:lnTo>
                    <a:pt x="12700" y="295148"/>
                  </a:lnTo>
                  <a:cubicBezTo>
                    <a:pt x="12700" y="451104"/>
                    <a:pt x="139192" y="577596"/>
                    <a:pt x="295148" y="577596"/>
                  </a:cubicBezTo>
                  <a:cubicBezTo>
                    <a:pt x="298704" y="577596"/>
                    <a:pt x="301498" y="580390"/>
                    <a:pt x="301498" y="583946"/>
                  </a:cubicBezTo>
                  <a:cubicBezTo>
                    <a:pt x="301498" y="587502"/>
                    <a:pt x="298704" y="590296"/>
                    <a:pt x="295148" y="590296"/>
                  </a:cubicBezTo>
                  <a:cubicBezTo>
                    <a:pt x="291592" y="590296"/>
                    <a:pt x="288798" y="587502"/>
                    <a:pt x="288798" y="583946"/>
                  </a:cubicBezTo>
                  <a:cubicBezTo>
                    <a:pt x="288798" y="580390"/>
                    <a:pt x="291592" y="577596"/>
                    <a:pt x="295148" y="577596"/>
                  </a:cubicBezTo>
                  <a:cubicBezTo>
                    <a:pt x="451104" y="577596"/>
                    <a:pt x="577596" y="451104"/>
                    <a:pt x="577596" y="295148"/>
                  </a:cubicBezTo>
                  <a:cubicBezTo>
                    <a:pt x="577596" y="292735"/>
                    <a:pt x="578993" y="290576"/>
                    <a:pt x="581152" y="289433"/>
                  </a:cubicBezTo>
                  <a:lnTo>
                    <a:pt x="583946" y="295148"/>
                  </a:lnTo>
                  <a:lnTo>
                    <a:pt x="577596" y="295148"/>
                  </a:lnTo>
                  <a:cubicBezTo>
                    <a:pt x="577596" y="139192"/>
                    <a:pt x="451231" y="12700"/>
                    <a:pt x="295148" y="12700"/>
                  </a:cubicBezTo>
                  <a:cubicBezTo>
                    <a:pt x="293243" y="12700"/>
                    <a:pt x="291338" y="11811"/>
                    <a:pt x="290195" y="10287"/>
                  </a:cubicBezTo>
                  <a:lnTo>
                    <a:pt x="295148" y="6350"/>
                  </a:lnTo>
                  <a:lnTo>
                    <a:pt x="295148" y="12700"/>
                  </a:lnTo>
                  <a:cubicBezTo>
                    <a:pt x="139192" y="12700"/>
                    <a:pt x="12700" y="139192"/>
                    <a:pt x="12700" y="295148"/>
                  </a:cubicBezTo>
                  <a:close/>
                </a:path>
              </a:pathLst>
            </a:custGeom>
            <a:solidFill>
              <a:srgbClr val="38383C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087934" y="8057258"/>
            <a:ext cx="153144" cy="102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937">
                <a:solidFill>
                  <a:srgbClr val="38383C"/>
                </a:solidFill>
                <a:latin typeface="DM Sans"/>
                <a:ea typeface="DM Sans"/>
                <a:cs typeface="DM Sans"/>
                <a:sym typeface="DM Sans"/>
              </a:rPr>
              <a:t>PU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16410" y="7824192"/>
            <a:ext cx="1696939" cy="436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625" b="true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EduChain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05886" y="911424"/>
            <a:ext cx="9534228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The Problem:</a:t>
            </a:r>
            <a:r>
              <a:rPr lang="en-US" sz="5562">
                <a:solidFill>
                  <a:srgbClr val="98B1EA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Dreams Shattered by Fraud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801124" y="3123159"/>
            <a:ext cx="618828" cy="618828"/>
            <a:chOff x="0" y="0"/>
            <a:chExt cx="825103" cy="8251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8685908" y="3192364"/>
            <a:ext cx="6117580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Rampant Certificate Forgery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85908" y="3752404"/>
            <a:ext cx="8654206" cy="1376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In Uganda, fake transcripts and forged certificates have become a growing epidemic, destroying the credibility of our education system.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801124" y="5665589"/>
            <a:ext cx="618828" cy="618827"/>
            <a:chOff x="0" y="0"/>
            <a:chExt cx="825103" cy="8251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8685908" y="5734794"/>
            <a:ext cx="525899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Slow, Manual Verification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85908" y="6294835"/>
            <a:ext cx="8654206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Current verification processes are painfully slow and manual, causing delays that cost students opportunities and jobs.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7801124" y="7774632"/>
            <a:ext cx="618828" cy="618828"/>
            <a:chOff x="0" y="0"/>
            <a:chExt cx="825103" cy="8251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8685908" y="7843837"/>
            <a:ext cx="682734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Lost Documents &amp; Opportunities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685908" y="8403878"/>
            <a:ext cx="8654206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Paper documents are frequently lost or damaged, leaving graduates unable to prove their qualifications and fulfill their potential.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47886" y="1271885"/>
            <a:ext cx="16392228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Our Solution:</a:t>
            </a:r>
            <a:r>
              <a:rPr lang="en-US" sz="5562">
                <a:solidFill>
                  <a:srgbClr val="98B1EA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Restoring Trust Through Technology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47886" y="3793034"/>
            <a:ext cx="7865715" cy="4249191"/>
            <a:chOff x="0" y="0"/>
            <a:chExt cx="10487620" cy="5665588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10487660" cy="5665597"/>
            </a:xfrm>
            <a:custGeom>
              <a:avLst/>
              <a:gdLst/>
              <a:ahLst/>
              <a:cxnLst/>
              <a:rect r="r" b="b" t="t" l="l"/>
              <a:pathLst>
                <a:path h="5665597" w="10487660">
                  <a:moveTo>
                    <a:pt x="0" y="0"/>
                  </a:moveTo>
                  <a:lnTo>
                    <a:pt x="10487660" y="0"/>
                  </a:lnTo>
                  <a:lnTo>
                    <a:pt x="10487660" y="5665597"/>
                  </a:lnTo>
                  <a:lnTo>
                    <a:pt x="0" y="56655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4" t="0" r="-24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9483924" y="3655814"/>
            <a:ext cx="7865715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Our project is a blockchain-based solution that uses Non-Fungible Tokens (NFTs) to issue secure, tamper-proof academic certificates. Built on the Base blockchain, it allows Ugandan institutions to mint each certificate as a unique NFT, with student data (name, course, grades, date) recorded immutably on-chain.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83924" y="6499771"/>
            <a:ext cx="7865715" cy="2243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The full certificate is stored securely on the InterPlanetary File System (IPFS), and students receive their records directly into their digital wallets. This gives them full ownership and provides a reliable, digital alternative to paper documents that are often lost, delayed, or forged.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18288000" cy="2966591"/>
            <a:chOff x="0" y="0"/>
            <a:chExt cx="24384000" cy="3955455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4384000" cy="3955415"/>
            </a:xfrm>
            <a:custGeom>
              <a:avLst/>
              <a:gdLst/>
              <a:ahLst/>
              <a:cxnLst/>
              <a:rect r="r" b="b" t="t" l="l"/>
              <a:pathLst>
                <a:path h="395541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3955415"/>
                  </a:lnTo>
                  <a:lnTo>
                    <a:pt x="0" y="39554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2" t="0" r="-72" b="-1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30610" y="3438971"/>
            <a:ext cx="15065722" cy="809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sz="4875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Transforming Lives Through Verification</a:t>
            </a:r>
          </a:p>
        </p:txBody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830610" y="5133975"/>
            <a:ext cx="5542210" cy="949226"/>
            <a:chOff x="0" y="0"/>
            <a:chExt cx="7389613" cy="1265635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7389622" cy="1265682"/>
            </a:xfrm>
            <a:custGeom>
              <a:avLst/>
              <a:gdLst/>
              <a:ahLst/>
              <a:cxnLst/>
              <a:rect r="r" b="b" t="t" l="l"/>
              <a:pathLst>
                <a:path h="1265682" w="7389622">
                  <a:moveTo>
                    <a:pt x="0" y="0"/>
                  </a:moveTo>
                  <a:lnTo>
                    <a:pt x="7389622" y="0"/>
                  </a:lnTo>
                  <a:lnTo>
                    <a:pt x="7389622" y="1265682"/>
                  </a:lnTo>
                  <a:lnTo>
                    <a:pt x="0" y="12656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60" r="0" b="-156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67841" y="6310907"/>
            <a:ext cx="3650902" cy="399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Instant Verification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30610" y="7156550"/>
            <a:ext cx="5067746" cy="1595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In Uganda, where fake transcripts and forged certificates are a growing problem, our project introduces a fast, trustless verification system.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6372820" y="5133975"/>
            <a:ext cx="5542210" cy="949226"/>
            <a:chOff x="0" y="0"/>
            <a:chExt cx="7389613" cy="1265635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7389622" cy="1265682"/>
            </a:xfrm>
            <a:custGeom>
              <a:avLst/>
              <a:gdLst/>
              <a:ahLst/>
              <a:cxnLst/>
              <a:rect r="r" b="b" t="t" l="l"/>
              <a:pathLst>
                <a:path h="1265682" w="7389622">
                  <a:moveTo>
                    <a:pt x="0" y="0"/>
                  </a:moveTo>
                  <a:lnTo>
                    <a:pt x="7389622" y="0"/>
                  </a:lnTo>
                  <a:lnTo>
                    <a:pt x="7389622" y="1265682"/>
                  </a:lnTo>
                  <a:lnTo>
                    <a:pt x="0" y="12656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160" r="0" b="-156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610052" y="6310907"/>
            <a:ext cx="3122711" cy="399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Building Trust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610052" y="6776740"/>
            <a:ext cx="5067746" cy="1595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Employers, universities, and agencies can instantly confirm a certificate's authenticity by checking the NFT on the Base blockchain — no need to call or write to institutions.</a:t>
            </a: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11915031" y="5133975"/>
            <a:ext cx="5542360" cy="949226"/>
            <a:chOff x="0" y="0"/>
            <a:chExt cx="7389813" cy="1265635"/>
          </a:xfrm>
        </p:grpSpPr>
        <p:sp>
          <p:nvSpPr>
            <p:cNvPr name="Freeform 18" id="18" descr="preencoded.png"/>
            <p:cNvSpPr/>
            <p:nvPr/>
          </p:nvSpPr>
          <p:spPr>
            <a:xfrm flipH="false" flipV="false" rot="0">
              <a:off x="0" y="0"/>
              <a:ext cx="7389876" cy="1265682"/>
            </a:xfrm>
            <a:custGeom>
              <a:avLst/>
              <a:gdLst/>
              <a:ahLst/>
              <a:cxnLst/>
              <a:rect r="r" b="b" t="t" l="l"/>
              <a:pathLst>
                <a:path h="1265682" w="7389876">
                  <a:moveTo>
                    <a:pt x="0" y="0"/>
                  </a:moveTo>
                  <a:lnTo>
                    <a:pt x="7389876" y="0"/>
                  </a:lnTo>
                  <a:lnTo>
                    <a:pt x="7389876" y="1265682"/>
                  </a:lnTo>
                  <a:lnTo>
                    <a:pt x="0" y="12656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161" r="0" b="-157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152262" y="6310907"/>
            <a:ext cx="3122711" cy="399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National Impact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152262" y="6776740"/>
            <a:ext cx="5067895" cy="1215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This builds trust, reduces fraud, and supports national goals like digital transformation and transparent service delivery.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0611" y="8761512"/>
            <a:ext cx="16626780" cy="1309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48"/>
              </a:lnSpc>
            </a:pPr>
            <a:r>
              <a:rPr lang="en-US" sz="330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Our project can also be extended to include report cards, transcripts, and other academic records, all verifiable and accessible online.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DAGrROp_YQQ</dc:identifier>
  <dcterms:modified xsi:type="dcterms:W3CDTF">2011-08-01T06:04:30Z</dcterms:modified>
  <cp:revision>1</cp:revision>
  <dc:title>Copy of Verifiable-Tamper-Proof-Academic-Records-for-Uganda (2).pptx</dc:title>
</cp:coreProperties>
</file>

<file path=docProps/thumbnail.jpeg>
</file>